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906000" cy="6858000" type="A4"/>
  <p:notesSz cx="7104063" cy="102346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86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9067" tIns="49533" rIns="99067" bIns="49533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67" tIns="49533" rIns="99067" bIns="49533" rtlCol="0"/>
          <a:lstStyle>
            <a:lvl1pPr algn="r">
              <a:defRPr sz="1300"/>
            </a:lvl1pPr>
          </a:lstStyle>
          <a:p>
            <a:fld id="{56AC30F7-8FA7-446D-ADF2-C3F3A1B7004C}" type="datetimeFigureOut">
              <a:rPr kumimoji="1" lang="ja-JP" altLang="en-US" smtClean="0"/>
              <a:t>2026/5/19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58863" y="1279525"/>
            <a:ext cx="4986337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7" tIns="49533" rIns="99067" bIns="4953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67" tIns="49533" rIns="99067" bIns="4953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9067" tIns="49533" rIns="99067" bIns="49533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67" tIns="49533" rIns="99067" bIns="49533" rtlCol="0" anchor="b"/>
          <a:lstStyle>
            <a:lvl1pPr algn="r">
              <a:defRPr sz="1300"/>
            </a:lvl1pPr>
          </a:lstStyle>
          <a:p>
            <a:fld id="{77465316-3AAC-4FC5-9250-4636D78A34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935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1038" y="2238309"/>
            <a:ext cx="8420100" cy="1006477"/>
          </a:xfrm>
        </p:spPr>
        <p:txBody>
          <a:bodyPr anchor="b">
            <a:normAutofit/>
          </a:bodyPr>
          <a:lstStyle>
            <a:lvl1pPr algn="ctr">
              <a:defRPr sz="5400" b="1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772474"/>
            <a:ext cx="7429500" cy="148532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3508630"/>
            <a:ext cx="9224963" cy="0"/>
          </a:xfrm>
          <a:prstGeom prst="line">
            <a:avLst/>
          </a:prstGeom>
          <a:ln w="3810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 flipH="1">
            <a:off x="2706000" y="1536192"/>
            <a:ext cx="7200000" cy="0"/>
          </a:xfrm>
          <a:prstGeom prst="line">
            <a:avLst/>
          </a:prstGeom>
          <a:ln w="2540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27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1924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000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099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829" y="460147"/>
            <a:ext cx="7190878" cy="310716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34" y="1138518"/>
            <a:ext cx="9276778" cy="4936261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4963" y="6356352"/>
            <a:ext cx="566927" cy="365125"/>
          </a:xfrm>
        </p:spPr>
        <p:txBody>
          <a:bodyPr anchor="b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82BAD5A-E592-4112-B789-0838AA26587C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9" name="直線コネクタ 8"/>
          <p:cNvCxnSpPr/>
          <p:nvPr userDrawn="1"/>
        </p:nvCxnSpPr>
        <p:spPr>
          <a:xfrm>
            <a:off x="0" y="919241"/>
            <a:ext cx="9224963" cy="0"/>
          </a:xfrm>
          <a:prstGeom prst="line">
            <a:avLst/>
          </a:prstGeom>
          <a:ln w="2540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 flipH="1" flipV="1">
            <a:off x="7388352" y="6356352"/>
            <a:ext cx="2517648" cy="15185"/>
          </a:xfrm>
          <a:prstGeom prst="line">
            <a:avLst/>
          </a:prstGeom>
          <a:ln w="1778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895474" y="6356351"/>
            <a:ext cx="130231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err="1"/>
              <a:t>MetaMoji</a:t>
            </a:r>
            <a:r>
              <a:rPr lang="en-US" altLang="ja-JP" baseline="0" dirty="0"/>
              <a:t> </a:t>
            </a:r>
            <a:r>
              <a:rPr lang="ja-JP" altLang="en-US" baseline="0" dirty="0"/>
              <a:t>講座</a:t>
            </a:r>
            <a:endParaRPr lang="ja-JP" alt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474" y="-50100"/>
            <a:ext cx="2162311" cy="1265351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 userDrawn="1"/>
        </p:nvSpPr>
        <p:spPr>
          <a:xfrm>
            <a:off x="936085" y="124586"/>
            <a:ext cx="3517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err="1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en-US" altLang="ja-JP" sz="1200" dirty="0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1200" dirty="0" err="1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ClassRoom</a:t>
            </a:r>
            <a:r>
              <a:rPr kumimoji="1" lang="ja-JP" altLang="en-US" sz="1200" dirty="0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マイスターの</a:t>
            </a:r>
            <a:r>
              <a:rPr kumimoji="1" lang="en-US" altLang="ja-JP" sz="1200" b="1" dirty="0" err="1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sz="1200" b="1" dirty="0">
                <a:solidFill>
                  <a:srgbClr val="CC0066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講座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835FF9A0-AE2F-44EA-BDC4-02C128290E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3" y="0"/>
            <a:ext cx="961486" cy="96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7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34" y="320040"/>
            <a:ext cx="9276778" cy="5754739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15399" y="6356352"/>
            <a:ext cx="876491" cy="365125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82BAD5A-E592-4112-B789-0838AA26587C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9" name="直線コネクタ 8"/>
          <p:cNvCxnSpPr/>
          <p:nvPr userDrawn="1"/>
        </p:nvCxnSpPr>
        <p:spPr>
          <a:xfrm>
            <a:off x="0" y="118872"/>
            <a:ext cx="9224963" cy="0"/>
          </a:xfrm>
          <a:prstGeom prst="line">
            <a:avLst/>
          </a:prstGeom>
          <a:ln w="2540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 flipH="1" flipV="1">
            <a:off x="7388352" y="6207973"/>
            <a:ext cx="2517648" cy="15185"/>
          </a:xfrm>
          <a:prstGeom prst="line">
            <a:avLst/>
          </a:prstGeom>
          <a:ln w="177800">
            <a:gradFill flip="none"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918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878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068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55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4640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94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321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BAD5A-E592-4112-B789-0838AA2658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252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2524989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01</a:t>
            </a:r>
            <a:r>
              <a:rPr kumimoji="1" lang="en-US" altLang="ja-JP" b="0" dirty="0"/>
              <a:t> </a:t>
            </a:r>
            <a:r>
              <a:rPr kumimoji="1" lang="ja-JP" altLang="en-US" b="0" dirty="0"/>
              <a:t>困ったときには</a:t>
            </a:r>
            <a:r>
              <a:rPr kumimoji="1" lang="en-US" altLang="ja-JP" b="0" dirty="0"/>
              <a:t>…</a:t>
            </a:r>
            <a:r>
              <a:rPr kumimoji="1" lang="ja-JP" altLang="en-US" dirty="0"/>
              <a:t>「再取得」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1</a:t>
            </a:fld>
            <a:endParaRPr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9" t="34303" r="31561" b="38183"/>
          <a:stretch/>
        </p:blipFill>
        <p:spPr>
          <a:xfrm>
            <a:off x="7088002" y="1185638"/>
            <a:ext cx="2520000" cy="1320800"/>
          </a:xfrm>
          <a:prstGeom prst="rect">
            <a:avLst/>
          </a:prstGeom>
        </p:spPr>
      </p:pic>
      <p:grpSp>
        <p:nvGrpSpPr>
          <p:cNvPr id="12" name="グループ化 11"/>
          <p:cNvGrpSpPr/>
          <p:nvPr/>
        </p:nvGrpSpPr>
        <p:grpSpPr>
          <a:xfrm>
            <a:off x="5906278" y="2646558"/>
            <a:ext cx="3701724" cy="1669906"/>
            <a:chOff x="5906278" y="2563416"/>
            <a:chExt cx="3701724" cy="1669906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38" t="13715" r="34187" b="63143"/>
            <a:stretch/>
          </p:blipFill>
          <p:spPr>
            <a:xfrm>
              <a:off x="5906278" y="2563416"/>
              <a:ext cx="3701724" cy="1669906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68981">
              <a:off x="6662119" y="3490292"/>
              <a:ext cx="685801" cy="685801"/>
            </a:xfrm>
            <a:prstGeom prst="rect">
              <a:avLst/>
            </a:prstGeom>
          </p:spPr>
        </p:pic>
        <p:sp>
          <p:nvSpPr>
            <p:cNvPr id="9" name="角丸四角形 8"/>
            <p:cNvSpPr/>
            <p:nvPr/>
          </p:nvSpPr>
          <p:spPr>
            <a:xfrm>
              <a:off x="8225311" y="2832228"/>
              <a:ext cx="691346" cy="524487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48619">
              <a:off x="8691300" y="3167734"/>
              <a:ext cx="450713" cy="548927"/>
            </a:xfrm>
            <a:prstGeom prst="rect">
              <a:avLst/>
            </a:prstGeom>
          </p:spPr>
        </p:pic>
      </p:grpSp>
      <p:grpSp>
        <p:nvGrpSpPr>
          <p:cNvPr id="13" name="グループ化 12"/>
          <p:cNvGrpSpPr/>
          <p:nvPr/>
        </p:nvGrpSpPr>
        <p:grpSpPr>
          <a:xfrm>
            <a:off x="7107546" y="4456584"/>
            <a:ext cx="2520000" cy="1774456"/>
            <a:chOff x="7088002" y="4316464"/>
            <a:chExt cx="2520000" cy="177445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20" t="38835" r="33718" b="35393"/>
            <a:stretch/>
          </p:blipFill>
          <p:spPr>
            <a:xfrm>
              <a:off x="7088002" y="4316464"/>
              <a:ext cx="2520000" cy="152400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48619">
              <a:off x="8974763" y="5541993"/>
              <a:ext cx="450713" cy="548927"/>
            </a:xfrm>
            <a:prstGeom prst="rect">
              <a:avLst/>
            </a:prstGeom>
          </p:spPr>
        </p:pic>
      </p:grpSp>
      <p:sp>
        <p:nvSpPr>
          <p:cNvPr id="15" name="テキスト ボックス 14"/>
          <p:cNvSpPr txBox="1"/>
          <p:nvPr/>
        </p:nvSpPr>
        <p:spPr>
          <a:xfrm>
            <a:off x="6071616" y="3450536"/>
            <a:ext cx="747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長押し</a:t>
            </a:r>
            <a:endParaRPr kumimoji="1" lang="ja-JP" altLang="en-US" sz="16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4693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ClassRoom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を使用しているときに，ときどき</a:t>
            </a: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ノートが開けない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ということがあります。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21208" y="1745904"/>
            <a:ext cx="639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これは，多くの場合，</a:t>
            </a:r>
            <a:endParaRPr kumimoji="1" lang="en-US" altLang="ja-JP" sz="1200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ノートを開く際にネットワーク等に不具合があり，最新の情報が取得できなかったことが原因です。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3249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666397"/>
            <a:ext cx="4669868" cy="1650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6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ネットワーク</a:t>
            </a:r>
            <a:r>
              <a:rPr kumimoji="1" lang="en-US" altLang="ja-JP" sz="16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(Wi-Fi)</a:t>
            </a:r>
            <a:r>
              <a:rPr kumimoji="1" lang="ja-JP" altLang="en-US" sz="16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の状況の良い状態で</a:t>
            </a:r>
            <a:endParaRPr kumimoji="1" lang="en-US" altLang="ja-JP" sz="1600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対象のノートを「ロングタップ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長押し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」する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表示されたメニューから「再取得」を押下する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確認ダイアログが表示されるので「はい」を押下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1752" y="4456584"/>
            <a:ext cx="5545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この操作を行うと，「オフライン」状態で書き込まれた内容は廃棄されます。</a:t>
            </a:r>
          </a:p>
          <a:p>
            <a:r>
              <a:rPr kumimoji="1"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注意してください。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19811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2314677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r>
              <a:rPr kumimoji="1" lang="en-US" altLang="ja-JP" b="0" dirty="0"/>
              <a:t> </a:t>
            </a:r>
            <a:r>
              <a:rPr kumimoji="1" lang="ja-JP" altLang="en-US" sz="1800" b="0" dirty="0"/>
              <a:t>システムオプション</a:t>
            </a:r>
            <a:r>
              <a:rPr kumimoji="1" lang="en-US" altLang="ja-JP" sz="1800" b="0" dirty="0"/>
              <a:t>(1)</a:t>
            </a:r>
            <a:r>
              <a:rPr kumimoji="1" lang="en-US" altLang="ja-JP" b="0" dirty="0"/>
              <a:t> </a:t>
            </a:r>
            <a:r>
              <a:rPr kumimoji="1" lang="ja-JP" altLang="en-US" dirty="0"/>
              <a:t>「リストガード」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59330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指やパームリジェクション機能のないペンで</a:t>
            </a:r>
            <a:r>
              <a:rPr kumimoji="1" lang="en-US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を使用していると</a:t>
            </a: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画面に手をついて書けない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>
                <a:latin typeface="Meiryo UI" panose="020B0604030504040204" pitchFamily="50" charset="-128"/>
                <a:ea typeface="Meiryo UI" panose="020B0604030504040204" pitchFamily="50" charset="-128"/>
              </a:rPr>
              <a:t>という苦情が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あります。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リストガード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を使用しましょう。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1146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456085"/>
            <a:ext cx="5418471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「≡」マークをタップ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「⚙システムオプション」をタップ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「リストガード表示ボタン」を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ON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「完了」を押下して戻ると，右下に表示ボタンが現れる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2"/>
          <a:srcRect b="37143"/>
          <a:stretch/>
        </p:blipFill>
        <p:spPr>
          <a:xfrm>
            <a:off x="7108317" y="1147223"/>
            <a:ext cx="2520000" cy="2199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329785"/>
            <a:ext cx="482952" cy="587592"/>
          </a:xfrm>
          <a:prstGeom prst="rect">
            <a:avLst/>
          </a:prstGeom>
        </p:spPr>
      </p:pic>
      <p:sp>
        <p:nvSpPr>
          <p:cNvPr id="26" name="角丸四角形 25"/>
          <p:cNvSpPr/>
          <p:nvPr/>
        </p:nvSpPr>
        <p:spPr>
          <a:xfrm>
            <a:off x="7214616" y="2896819"/>
            <a:ext cx="1746504" cy="29379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13" y="2896819"/>
            <a:ext cx="482952" cy="587592"/>
          </a:xfrm>
          <a:prstGeom prst="rect">
            <a:avLst/>
          </a:prstGeom>
        </p:spPr>
      </p:pic>
      <p:grpSp>
        <p:nvGrpSpPr>
          <p:cNvPr id="32" name="グループ化 31"/>
          <p:cNvGrpSpPr/>
          <p:nvPr/>
        </p:nvGrpSpPr>
        <p:grpSpPr>
          <a:xfrm>
            <a:off x="6604317" y="3560870"/>
            <a:ext cx="3024000" cy="1901952"/>
            <a:chOff x="2176958" y="3621025"/>
            <a:chExt cx="3024000" cy="1901952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 rotWithShape="1">
            <a:blip r:embed="rId4"/>
            <a:srcRect t="40663" b="15366"/>
            <a:stretch/>
          </p:blipFill>
          <p:spPr>
            <a:xfrm>
              <a:off x="2176958" y="3621025"/>
              <a:ext cx="3024000" cy="190195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1" name="角丸四角形 30"/>
            <p:cNvSpPr/>
            <p:nvPr/>
          </p:nvSpPr>
          <p:spPr>
            <a:xfrm>
              <a:off x="3621024" y="4706859"/>
              <a:ext cx="1417320" cy="261610"/>
            </a:xfrm>
            <a:prstGeom prst="round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33" name="図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4686008"/>
            <a:ext cx="482952" cy="587592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41" y="4126116"/>
            <a:ext cx="3240000" cy="243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0655" y="3913390"/>
            <a:ext cx="895350" cy="657225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4808032" y="3965003"/>
            <a:ext cx="15135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リストガード表示ボタン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829634" y="5612421"/>
            <a:ext cx="28905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手が直接画面に触れないように</a:t>
            </a:r>
          </a:p>
          <a:p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シートを置いて書いている状態に</a:t>
            </a:r>
          </a:p>
          <a:p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なるので，手をついたまま書ける。</a:t>
            </a:r>
          </a:p>
        </p:txBody>
      </p:sp>
    </p:spTree>
    <p:extLst>
      <p:ext uri="{BB962C8B-B14F-4D97-AF65-F5344CB8AC3E}">
        <p14:creationId xmlns:p14="http://schemas.microsoft.com/office/powerpoint/2010/main" val="2132242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2314677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r>
              <a:rPr kumimoji="1" lang="en-US" altLang="ja-JP" b="0" dirty="0"/>
              <a:t> </a:t>
            </a:r>
            <a:r>
              <a:rPr kumimoji="1" lang="ja-JP" altLang="en-US" sz="1800" b="0" dirty="0"/>
              <a:t>システムオプション</a:t>
            </a:r>
            <a:r>
              <a:rPr kumimoji="1" lang="en-US" altLang="ja-JP" sz="1800" b="0" dirty="0"/>
              <a:t>(2)</a:t>
            </a:r>
            <a:r>
              <a:rPr kumimoji="1" lang="en-US" altLang="ja-JP" b="0" dirty="0"/>
              <a:t> </a:t>
            </a:r>
            <a:r>
              <a:rPr kumimoji="1" lang="ja-JP" altLang="en-US" dirty="0"/>
              <a:t>「ディテールウィンドウ」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52357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上で記入を続けていると，書く場所が移動するため</a:t>
            </a: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問題文が見えなくなる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ということが起こります。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ディテールウィンドウ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が便利です。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1146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456085"/>
            <a:ext cx="5418471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「≡」マークをタップ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「⚙システムオプション」をタップ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「ディテールウィンドウ表示ボタン」を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ON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「完了」を押下して戻ると，右下に表示ボタンが現れる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2"/>
          <a:srcRect b="37143"/>
          <a:stretch/>
        </p:blipFill>
        <p:spPr>
          <a:xfrm>
            <a:off x="7108317" y="1147223"/>
            <a:ext cx="2520000" cy="2199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329785"/>
            <a:ext cx="482952" cy="587592"/>
          </a:xfrm>
          <a:prstGeom prst="rect">
            <a:avLst/>
          </a:prstGeom>
        </p:spPr>
      </p:pic>
      <p:sp>
        <p:nvSpPr>
          <p:cNvPr id="26" name="角丸四角形 25"/>
          <p:cNvSpPr/>
          <p:nvPr/>
        </p:nvSpPr>
        <p:spPr>
          <a:xfrm>
            <a:off x="7214616" y="2896819"/>
            <a:ext cx="1746504" cy="29379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13" y="2896819"/>
            <a:ext cx="482952" cy="587592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4"/>
          <a:srcRect t="40663" b="15366"/>
          <a:stretch/>
        </p:blipFill>
        <p:spPr>
          <a:xfrm>
            <a:off x="6604317" y="3560870"/>
            <a:ext cx="3024000" cy="19019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角丸四角形 30"/>
          <p:cNvSpPr/>
          <p:nvPr/>
        </p:nvSpPr>
        <p:spPr>
          <a:xfrm>
            <a:off x="7772400" y="4893591"/>
            <a:ext cx="1693303" cy="312551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4932896"/>
            <a:ext cx="482952" cy="587592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4808032" y="3965003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ディテールウィンドウ</a:t>
            </a:r>
            <a:endParaRPr lang="en-US" altLang="ja-JP" sz="1200" dirty="0">
              <a:solidFill>
                <a:schemeClr val="bg1">
                  <a:lumMod val="6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表示ボタン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815378" y="4932896"/>
            <a:ext cx="261161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ページを動かさずに，</a:t>
            </a:r>
          </a:p>
          <a:p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入力枠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箇所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lang="ja-JP" altLang="en-US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だけ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移動できる</a:t>
            </a:r>
          </a:p>
          <a:p>
            <a:pPr>
              <a:spcBef>
                <a:spcPts val="600"/>
              </a:spcBef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→問題文が画面から消えない</a:t>
            </a:r>
          </a:p>
          <a:p>
            <a:pPr>
              <a:spcBef>
                <a:spcPts val="600"/>
              </a:spcBef>
            </a:pP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　 サイズや倍率も調節可能</a:t>
            </a:r>
            <a:endParaRPr kumimoji="1" lang="ja-JP" altLang="en-US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2330" y="3920306"/>
            <a:ext cx="847725" cy="6477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16" y="3999900"/>
            <a:ext cx="3240000" cy="2430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423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図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964" y="3523715"/>
            <a:ext cx="3491353" cy="107607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" name="直線コネクタ 19"/>
          <p:cNvCxnSpPr/>
          <p:nvPr/>
        </p:nvCxnSpPr>
        <p:spPr>
          <a:xfrm flipH="1">
            <a:off x="301752" y="2314677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04</a:t>
            </a:r>
            <a:r>
              <a:rPr kumimoji="1" lang="en-US" altLang="ja-JP" b="0" dirty="0"/>
              <a:t> </a:t>
            </a:r>
            <a:r>
              <a:rPr kumimoji="1" lang="ja-JP" altLang="en-US" sz="1800" b="0" dirty="0"/>
              <a:t>システムオプション</a:t>
            </a:r>
            <a:r>
              <a:rPr kumimoji="1" lang="en-US" altLang="ja-JP" sz="1800" b="0" dirty="0"/>
              <a:t>(3)</a:t>
            </a:r>
            <a:r>
              <a:rPr kumimoji="1" lang="en-US" altLang="ja-JP" b="0" dirty="0"/>
              <a:t> </a:t>
            </a:r>
            <a:r>
              <a:rPr kumimoji="1" lang="ja-JP" altLang="en-US" dirty="0"/>
              <a:t>「タブ」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3" y="1042117"/>
            <a:ext cx="645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ノートを切り替えるときにその都度閉じて，フォルダを切り替えて開くのは手間がかかります。</a:t>
            </a: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最近使ったノートの「</a:t>
            </a:r>
            <a:r>
              <a:rPr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タブ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を使用すると便利です。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1146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456085"/>
            <a:ext cx="4575291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「≡」マークをタップ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「⚙システムオプション」をタップ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「最近使ったノートのタブ」ボタンを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ON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「完了」を押下して戻ると，上にタブが現れる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3"/>
          <a:srcRect b="37143"/>
          <a:stretch/>
        </p:blipFill>
        <p:spPr>
          <a:xfrm>
            <a:off x="7108317" y="1147223"/>
            <a:ext cx="2520000" cy="2199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329785"/>
            <a:ext cx="482952" cy="587592"/>
          </a:xfrm>
          <a:prstGeom prst="rect">
            <a:avLst/>
          </a:prstGeom>
        </p:spPr>
      </p:pic>
      <p:sp>
        <p:nvSpPr>
          <p:cNvPr id="26" name="角丸四角形 25"/>
          <p:cNvSpPr/>
          <p:nvPr/>
        </p:nvSpPr>
        <p:spPr>
          <a:xfrm>
            <a:off x="7214616" y="2896819"/>
            <a:ext cx="1746504" cy="29379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13" y="2896819"/>
            <a:ext cx="482952" cy="587592"/>
          </a:xfrm>
          <a:prstGeom prst="rect">
            <a:avLst/>
          </a:prstGeom>
        </p:spPr>
      </p:pic>
      <p:sp>
        <p:nvSpPr>
          <p:cNvPr id="31" name="角丸四角形 30"/>
          <p:cNvSpPr/>
          <p:nvPr/>
        </p:nvSpPr>
        <p:spPr>
          <a:xfrm>
            <a:off x="6281928" y="3881001"/>
            <a:ext cx="3183775" cy="312551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3920306"/>
            <a:ext cx="482952" cy="587592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329082" y="5398759"/>
            <a:ext cx="5559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「タブ」を押下して切り替えれば，ノートを切り替えて使用できます。</a:t>
            </a:r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52" y="4010185"/>
            <a:ext cx="5491338" cy="13630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5177" y="4776804"/>
            <a:ext cx="1995043" cy="13485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テキスト ボックス 42"/>
          <p:cNvSpPr txBox="1"/>
          <p:nvPr/>
        </p:nvSpPr>
        <p:spPr>
          <a:xfrm>
            <a:off x="8075747" y="4803191"/>
            <a:ext cx="1830253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タブに表示されるよりも前の分は「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🕘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」に一覧で表示されます。</a:t>
            </a:r>
          </a:p>
        </p:txBody>
      </p:sp>
    </p:spTree>
    <p:extLst>
      <p:ext uri="{BB962C8B-B14F-4D97-AF65-F5344CB8AC3E}">
        <p14:creationId xmlns:p14="http://schemas.microsoft.com/office/powerpoint/2010/main" val="3646059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図 43"/>
          <p:cNvPicPr>
            <a:picLocks noChangeAspect="1"/>
          </p:cNvPicPr>
          <p:nvPr/>
        </p:nvPicPr>
        <p:blipFill rotWithShape="1">
          <a:blip r:embed="rId2"/>
          <a:srcRect t="10295"/>
          <a:stretch/>
        </p:blipFill>
        <p:spPr>
          <a:xfrm>
            <a:off x="6309466" y="3520863"/>
            <a:ext cx="3318851" cy="138647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" name="直線コネクタ 19"/>
          <p:cNvCxnSpPr/>
          <p:nvPr/>
        </p:nvCxnSpPr>
        <p:spPr>
          <a:xfrm flipH="1">
            <a:off x="301752" y="2314677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05</a:t>
            </a:r>
            <a:r>
              <a:rPr kumimoji="1" lang="en-US" altLang="ja-JP" b="0" dirty="0"/>
              <a:t> </a:t>
            </a:r>
            <a:r>
              <a:rPr kumimoji="1" lang="ja-JP" altLang="en-US" sz="1800" b="0" dirty="0"/>
              <a:t>システムオプション</a:t>
            </a:r>
            <a:r>
              <a:rPr kumimoji="1" lang="en-US" altLang="ja-JP" sz="1800" b="0" dirty="0"/>
              <a:t>(4)</a:t>
            </a:r>
            <a:r>
              <a:rPr kumimoji="1" lang="en-US" altLang="ja-JP" b="0" dirty="0"/>
              <a:t> </a:t>
            </a:r>
            <a:r>
              <a:rPr kumimoji="1" lang="ja-JP" altLang="en-US" dirty="0"/>
              <a:t>「テキストモードの初期値」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6537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テキストモード</a:t>
            </a: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活字を入力</a:t>
            </a: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するときに，毎回大きさや色を変更するのが，大変だという声を聞きました。初期設定のフォント（サイズ・色）は変更できます。</a:t>
            </a:r>
          </a:p>
          <a:p>
            <a:pPr>
              <a:lnSpc>
                <a:spcPts val="2400"/>
              </a:lnSpc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テキストの「</a:t>
            </a:r>
            <a:r>
              <a:rPr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初期値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を自分好みに設定しておくと便利です。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1146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456085"/>
            <a:ext cx="3642344" cy="18876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「≡」マークをタップ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「⚙システムオプション」をタップ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テキストモードの設定」を押下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「書式」を押下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「テキストユニットの初期値」を変更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3"/>
          <a:srcRect b="37143"/>
          <a:stretch/>
        </p:blipFill>
        <p:spPr>
          <a:xfrm>
            <a:off x="7108317" y="1147223"/>
            <a:ext cx="2520000" cy="2199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329785"/>
            <a:ext cx="482952" cy="587592"/>
          </a:xfrm>
          <a:prstGeom prst="rect">
            <a:avLst/>
          </a:prstGeom>
        </p:spPr>
      </p:pic>
      <p:sp>
        <p:nvSpPr>
          <p:cNvPr id="26" name="角丸四角形 25"/>
          <p:cNvSpPr/>
          <p:nvPr/>
        </p:nvSpPr>
        <p:spPr>
          <a:xfrm>
            <a:off x="7214616" y="2896819"/>
            <a:ext cx="1746504" cy="29379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13" y="2896819"/>
            <a:ext cx="482952" cy="587592"/>
          </a:xfrm>
          <a:prstGeom prst="rect">
            <a:avLst/>
          </a:prstGeom>
        </p:spPr>
      </p:pic>
      <p:sp>
        <p:nvSpPr>
          <p:cNvPr id="31" name="角丸四角形 30"/>
          <p:cNvSpPr/>
          <p:nvPr/>
        </p:nvSpPr>
        <p:spPr>
          <a:xfrm>
            <a:off x="6324651" y="4413356"/>
            <a:ext cx="3183775" cy="312551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487" y="4432111"/>
            <a:ext cx="482952" cy="587592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540" y="4413356"/>
            <a:ext cx="3302845" cy="20918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6" name="テキスト ボックス 45"/>
          <p:cNvSpPr txBox="1"/>
          <p:nvPr/>
        </p:nvSpPr>
        <p:spPr>
          <a:xfrm>
            <a:off x="4224925" y="4524971"/>
            <a:ext cx="342914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713" indent="-112713">
              <a:buFont typeface="Arial" panose="020B0604020202020204" pitchFamily="34" charset="0"/>
              <a:buChar char="•"/>
            </a:pPr>
            <a:r>
              <a:rPr kumimoji="1"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フォント（字体）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色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kumimoji="1"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文字サイズ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ja-JP" altLang="en-US" sz="14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文字枠の書式（罫線・背景色等）</a:t>
            </a:r>
          </a:p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が変更できます。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ここで設定したものは，</a:t>
            </a: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以降の「文字」入力モードでの設定となります。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8074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2012925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06</a:t>
            </a:r>
            <a:r>
              <a:rPr kumimoji="1" lang="en-US" altLang="ja-JP" b="0" dirty="0"/>
              <a:t> </a:t>
            </a:r>
            <a:r>
              <a:rPr kumimoji="1" lang="ja-JP" altLang="en-US" dirty="0"/>
              <a:t>「マイボックス」に自分用のノートを作成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6537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「マイボックス」には自分用のノートを追加できます。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400"/>
              </a:lnSpc>
            </a:pP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追加したノートはメモや自学用に利用できます。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18128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2154333"/>
            <a:ext cx="292580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「＋」マークをタップ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「新規ノート作成」をタップ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ノートのスタイルを選択する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329785"/>
            <a:ext cx="482952" cy="587592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33"/>
          <a:stretch/>
        </p:blipFill>
        <p:spPr>
          <a:xfrm>
            <a:off x="4645151" y="1127980"/>
            <a:ext cx="5003333" cy="13308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楕円 47"/>
          <p:cNvSpPr/>
          <p:nvPr/>
        </p:nvSpPr>
        <p:spPr>
          <a:xfrm>
            <a:off x="8961594" y="1175007"/>
            <a:ext cx="290801" cy="2908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角丸四角形 30"/>
          <p:cNvSpPr/>
          <p:nvPr/>
        </p:nvSpPr>
        <p:spPr>
          <a:xfrm>
            <a:off x="8055864" y="1424001"/>
            <a:ext cx="1249877" cy="312551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5293">
            <a:off x="7814388" y="1499626"/>
            <a:ext cx="482952" cy="587592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833" y="1156719"/>
            <a:ext cx="482952" cy="587592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516" y="2789121"/>
            <a:ext cx="4315968" cy="323697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0" name="直線コネクタ 49"/>
          <p:cNvCxnSpPr/>
          <p:nvPr/>
        </p:nvCxnSpPr>
        <p:spPr>
          <a:xfrm>
            <a:off x="301752" y="3628365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3846044" y="3428310"/>
            <a:ext cx="1712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使い方の工夫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82948" y="3867445"/>
            <a:ext cx="5118709" cy="203132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右は以前教えた生徒の「マイボックス」です。</a:t>
            </a: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自分用のノートがマイボックス内に増えると「整理」する必要が生じます。</a:t>
            </a:r>
          </a:p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「整理」そのものは，フォルダを作成して分類すると整理できますが，</a:t>
            </a:r>
          </a:p>
          <a:p>
            <a:pPr>
              <a:spcAft>
                <a:spcPts val="600"/>
              </a:spcAft>
            </a:pP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開きたいノートをすぐに見つけるには不便です。</a:t>
            </a: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この生徒は，サムネイルで１ページ目が表示されることを利用して</a:t>
            </a:r>
          </a:p>
          <a:p>
            <a:r>
              <a:rPr lang="ja-JP" altLang="en-US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各ノートの</a:t>
            </a:r>
            <a:r>
              <a:rPr lang="en-US" altLang="ja-JP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ページ目に科目名を大きく書いて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いました。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そのため，目的のノートをすぐに開くことができていました。</a:t>
            </a:r>
          </a:p>
          <a:p>
            <a:pPr>
              <a:spcBef>
                <a:spcPts val="600"/>
              </a:spcBef>
            </a:pP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ちょっとした工夫で，便利になりますね。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5558372" y="2898648"/>
            <a:ext cx="494956" cy="1005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36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2524989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07</a:t>
            </a:r>
            <a:r>
              <a:rPr kumimoji="1" lang="en-US" altLang="ja-JP" b="0" dirty="0"/>
              <a:t> </a:t>
            </a:r>
            <a:r>
              <a:rPr kumimoji="1" lang="ja-JP" altLang="en-US" b="0" dirty="0"/>
              <a:t>困ったときには</a:t>
            </a:r>
            <a:r>
              <a:rPr kumimoji="1" lang="en-US" altLang="ja-JP" b="0" dirty="0"/>
              <a:t>…</a:t>
            </a:r>
            <a:r>
              <a:rPr kumimoji="1" lang="ja-JP" altLang="en-US" dirty="0"/>
              <a:t>「</a:t>
            </a:r>
            <a:r>
              <a:rPr lang="ja-JP" altLang="en-US" dirty="0"/>
              <a:t>同期</a:t>
            </a:r>
            <a:r>
              <a:rPr kumimoji="1" lang="ja-JP" altLang="en-US" dirty="0"/>
              <a:t>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2" y="1042117"/>
            <a:ext cx="7080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先生から指示を受けたボックス内に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sz="20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ノートが表視されない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ということがあります。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01752" y="1391960"/>
            <a:ext cx="639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sz="1200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はクラウドシステムであり，基本的にはデータはクラウド上にあるため，新しいノートなど更新したものが即反映されない場合がある。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23249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01751" y="1783417"/>
            <a:ext cx="6598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更新した</a:t>
            </a: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配布された</a:t>
            </a: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ノートが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されない場合は，</a:t>
            </a:r>
            <a:r>
              <a:rPr kumimoji="1" lang="ja-JP" altLang="en-US" sz="2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手動で「同期」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します。</a:t>
            </a: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224" y="2925099"/>
            <a:ext cx="3600000" cy="27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81" y="3187210"/>
            <a:ext cx="2559207" cy="36792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5960" y="3199211"/>
            <a:ext cx="1951024" cy="3960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8" name="角丸四角形 27"/>
          <p:cNvSpPr/>
          <p:nvPr/>
        </p:nvSpPr>
        <p:spPr>
          <a:xfrm>
            <a:off x="2820380" y="2976413"/>
            <a:ext cx="897467" cy="16972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 28"/>
          <p:cNvSpPr/>
          <p:nvPr/>
        </p:nvSpPr>
        <p:spPr>
          <a:xfrm>
            <a:off x="5737148" y="2976413"/>
            <a:ext cx="770920" cy="16972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63264" y="3704546"/>
            <a:ext cx="255711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「同期中です」の表示が終わるのを待つ</a:t>
            </a:r>
          </a:p>
          <a:p>
            <a:pPr>
              <a:spcAft>
                <a:spcPts val="600"/>
              </a:spcAft>
            </a:pP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同期中は操作しない・できない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2" name="図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8619">
            <a:off x="6967794" y="3427748"/>
            <a:ext cx="450713" cy="548927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6083559" y="4026840"/>
            <a:ext cx="3708331" cy="9694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69875" indent="-269875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クラウド同期ボタンをタップする</a:t>
            </a:r>
            <a:endParaRPr lang="en-US" altLang="ja-JP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361950">
              <a:spcAft>
                <a:spcPts val="600"/>
              </a:spcAft>
            </a:pP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基本的には①の同期で十分だが，ネットワークの関係で同期が漏れている場合があるので，再度同期してみる</a:t>
            </a:r>
          </a:p>
        </p:txBody>
      </p:sp>
      <p:sp>
        <p:nvSpPr>
          <p:cNvPr id="34" name="曲折矢印 33"/>
          <p:cNvSpPr/>
          <p:nvPr/>
        </p:nvSpPr>
        <p:spPr>
          <a:xfrm rot="16200000" flipH="1">
            <a:off x="2579782" y="3031641"/>
            <a:ext cx="273050" cy="241300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5" name="曲折矢印 34"/>
          <p:cNvSpPr/>
          <p:nvPr/>
        </p:nvSpPr>
        <p:spPr>
          <a:xfrm rot="5400000">
            <a:off x="6480702" y="3044505"/>
            <a:ext cx="273050" cy="241300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5633" y="4996336"/>
            <a:ext cx="754445" cy="624894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7298257" y="5068477"/>
            <a:ext cx="2385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ボタンが左図の時はタップして「</a:t>
            </a:r>
            <a:r>
              <a:rPr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同期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」が必要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5972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線コネクタ 19"/>
          <p:cNvCxnSpPr/>
          <p:nvPr/>
        </p:nvCxnSpPr>
        <p:spPr>
          <a:xfrm flipH="1">
            <a:off x="301752" y="3613125"/>
            <a:ext cx="5276088" cy="0"/>
          </a:xfrm>
          <a:prstGeom prst="line">
            <a:avLst/>
          </a:prstGeom>
          <a:ln w="327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08</a:t>
            </a:r>
            <a:r>
              <a:rPr kumimoji="1" lang="en-US" altLang="ja-JP" b="0" dirty="0"/>
              <a:t> </a:t>
            </a:r>
            <a:r>
              <a:rPr kumimoji="1" lang="ja-JP" altLang="en-US" sz="2000" b="0" dirty="0"/>
              <a:t>動作が不安定になったとき</a:t>
            </a:r>
            <a:r>
              <a:rPr kumimoji="1" lang="en-US" altLang="ja-JP" sz="2000" b="0" dirty="0"/>
              <a:t>…</a:t>
            </a:r>
            <a:r>
              <a:rPr kumimoji="1" lang="ja-JP" altLang="en-US" dirty="0"/>
              <a:t>ストレージの解放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BAD5A-E592-4112-B789-0838AA26587C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753" y="1042117"/>
            <a:ext cx="5833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iPad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の動作が「不安定だな」と感じたり，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400"/>
              </a:lnSpc>
            </a:pPr>
            <a:r>
              <a:rPr kumimoji="1" lang="en-US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iPadOS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のアップデートをしようとしたときに「ストレージが不足しています」という表示が出たことはありませんか？</a:t>
            </a:r>
            <a:endParaRPr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01752" y="34130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対応方法</a:t>
            </a:r>
            <a:endParaRPr kumimoji="1"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07041" y="3754533"/>
            <a:ext cx="5705408" cy="18876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右上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kumimoji="1"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アイコン　　　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ja-JP" altLang="en-US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ログアウト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」をタップ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「はい」を選択して，ログアウトする</a:t>
            </a: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以前配布された</a:t>
            </a:r>
            <a:r>
              <a:rPr lang="en-US" altLang="ja-JP" b="1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QR</a:t>
            </a:r>
            <a:r>
              <a:rPr lang="ja-JP" altLang="en-US" b="1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コード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等を使用して，</a:t>
            </a:r>
            <a:r>
              <a:rPr lang="ja-JP" altLang="en-US" b="1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再ログイン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する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lnSpc>
                <a:spcPts val="2800"/>
              </a:lnSpc>
              <a:buFont typeface="+mj-ea"/>
              <a:buAutoNum type="circleNumDbPlain"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「同期」が完了するまでしばらく待つ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04"/>
          <a:stretch/>
        </p:blipFill>
        <p:spPr>
          <a:xfrm>
            <a:off x="6135622" y="1190853"/>
            <a:ext cx="3656268" cy="19546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角丸四角形 4"/>
          <p:cNvSpPr/>
          <p:nvPr/>
        </p:nvSpPr>
        <p:spPr>
          <a:xfrm>
            <a:off x="7662672" y="2734056"/>
            <a:ext cx="2129218" cy="26517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下矢印 5"/>
          <p:cNvSpPr/>
          <p:nvPr/>
        </p:nvSpPr>
        <p:spPr>
          <a:xfrm flipV="1">
            <a:off x="9175663" y="2897747"/>
            <a:ext cx="365760" cy="34927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382256" y="3265037"/>
            <a:ext cx="2409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ここの数値が「</a:t>
            </a:r>
            <a:r>
              <a:rPr kumimoji="1"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r>
              <a:rPr kumimoji="1" lang="en-US" altLang="ja-JP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GB</a:t>
            </a: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」になる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62179" y="2001494"/>
            <a:ext cx="5522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MetaMoJi</a:t>
            </a:r>
            <a:r>
              <a:rPr kumimoji="1"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は使用量が増えると，端末</a:t>
            </a:r>
            <a:r>
              <a:rPr kumimoji="1" lang="en-US" altLang="ja-JP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(iPad)</a:t>
            </a:r>
            <a:r>
              <a:rPr kumimoji="1"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内にデータが蓄積されます。</a:t>
            </a:r>
          </a:p>
          <a:p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その結果，</a:t>
            </a:r>
            <a:r>
              <a:rPr lang="en-US" altLang="ja-JP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iPad</a:t>
            </a:r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のストレージを膨大に使用することになります。</a:t>
            </a:r>
            <a:endParaRPr kumimoji="1" lang="ja-JP" altLang="en-US" sz="1200" dirty="0">
              <a:solidFill>
                <a:srgbClr val="00B05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ずっと以前に使用したノートのデータは不要</a:t>
            </a:r>
            <a:r>
              <a:rPr lang="en-US" altLang="ja-JP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端末内に残っておく必要がない</a:t>
            </a:r>
            <a:r>
              <a:rPr lang="en-US" altLang="ja-JP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lang="ja-JP" altLang="en-US" sz="1200" dirty="0" err="1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なので</a:t>
            </a:r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一度ストレージを解放してあげると使用量をグッと減らすことができます。</a:t>
            </a:r>
          </a:p>
          <a:p>
            <a:pPr marL="285750" indent="-285750">
              <a:buFont typeface="Meiryo UI" panose="020B0604030504040204" pitchFamily="50" charset="-128"/>
              <a:buChar char="※"/>
            </a:pPr>
            <a:r>
              <a:rPr lang="ja-JP" altLang="en-US" sz="12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端末内から削除するだけで，クラウド上にはデータは残っているので，必要な時には，クラウドから読み込むのでノートが削除されるわけではありません。</a:t>
            </a:r>
            <a:endParaRPr kumimoji="1" lang="ja-JP" altLang="en-US" sz="1200" dirty="0">
              <a:solidFill>
                <a:srgbClr val="00B05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33" b="63867"/>
          <a:stretch/>
        </p:blipFill>
        <p:spPr>
          <a:xfrm>
            <a:off x="6236206" y="3712596"/>
            <a:ext cx="3307080" cy="24780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8619">
            <a:off x="9358811" y="4076233"/>
            <a:ext cx="450713" cy="54892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2" t="9905" r="24638" b="9905"/>
          <a:stretch/>
        </p:blipFill>
        <p:spPr>
          <a:xfrm>
            <a:off x="3447288" y="3768183"/>
            <a:ext cx="393192" cy="387731"/>
          </a:xfrm>
          <a:prstGeom prst="rect">
            <a:avLst/>
          </a:prstGeom>
        </p:spPr>
      </p:pic>
      <p:sp>
        <p:nvSpPr>
          <p:cNvPr id="28" name="角丸四角形 27"/>
          <p:cNvSpPr/>
          <p:nvPr/>
        </p:nvSpPr>
        <p:spPr>
          <a:xfrm>
            <a:off x="6724303" y="4313835"/>
            <a:ext cx="1706465" cy="4114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8619">
            <a:off x="8011345" y="4522519"/>
            <a:ext cx="450713" cy="548927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475488" y="5642229"/>
            <a:ext cx="566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この操作を行うと，操作後に初めて開くノートについては，データのダウンロード・読み込みを行うため，開くのに通常よりも時間がかかります。</a:t>
            </a:r>
          </a:p>
        </p:txBody>
      </p:sp>
    </p:spTree>
    <p:extLst>
      <p:ext uri="{BB962C8B-B14F-4D97-AF65-F5344CB8AC3E}">
        <p14:creationId xmlns:p14="http://schemas.microsoft.com/office/powerpoint/2010/main" val="1080185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sz="1400" dirty="0" err="1" smtClean="0">
            <a:latin typeface="Meiryo UI" panose="020B0604030504040204" pitchFamily="50" charset="-128"/>
            <a:ea typeface="Meiryo UI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</TotalTime>
  <Words>1168</Words>
  <Application>Microsoft Office PowerPoint</Application>
  <PresentationFormat>A4 210 x 297 mm</PresentationFormat>
  <Paragraphs>116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Meiryo UI</vt:lpstr>
      <vt:lpstr>メイリオ</vt:lpstr>
      <vt:lpstr>游ゴシック</vt:lpstr>
      <vt:lpstr>Arial</vt:lpstr>
      <vt:lpstr>Calibri</vt:lpstr>
      <vt:lpstr>Calibri Light</vt:lpstr>
      <vt:lpstr>Office テーマ</vt:lpstr>
      <vt:lpstr>01 困ったときには…「再取得」</vt:lpstr>
      <vt:lpstr>02 システムオプション(1) 「リストガード」</vt:lpstr>
      <vt:lpstr>03 システムオプション(2) 「ディテールウィンドウ」</vt:lpstr>
      <vt:lpstr>04 システムオプション(3) 「タブ」</vt:lpstr>
      <vt:lpstr>05 システムオプション(4) 「テキストモードの初期値」</vt:lpstr>
      <vt:lpstr>06 「マイボックス」に自分用のノートを作成</vt:lpstr>
      <vt:lpstr>07 困ったときには…「同期」</vt:lpstr>
      <vt:lpstr>08 動作が不安定になったとき…ストレージの解放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菅淳司</dc:creator>
  <cp:lastModifiedBy>菅　淳司</cp:lastModifiedBy>
  <cp:revision>20</cp:revision>
  <cp:lastPrinted>2024-05-07T07:58:46Z</cp:lastPrinted>
  <dcterms:created xsi:type="dcterms:W3CDTF">2024-04-15T13:35:39Z</dcterms:created>
  <dcterms:modified xsi:type="dcterms:W3CDTF">2026-05-18T23:32:18Z</dcterms:modified>
</cp:coreProperties>
</file>